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ublic Sans" charset="1" panose="00000000000000000000"/>
      <p:regular r:id="rId10"/>
    </p:embeddedFont>
    <p:embeddedFont>
      <p:font typeface="Public Sans Bold" charset="1" panose="00000000000000000000"/>
      <p:regular r:id="rId11"/>
    </p:embeddedFont>
    <p:embeddedFont>
      <p:font typeface="Public Sans Italics" charset="1" panose="00000000000000000000"/>
      <p:regular r:id="rId12"/>
    </p:embeddedFont>
    <p:embeddedFont>
      <p:font typeface="Public Sans Bold Italics" charset="1" panose="00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Poppins Medium" charset="1" panose="00000600000000000000"/>
      <p:regular r:id="rId18"/>
    </p:embeddedFont>
    <p:embeddedFont>
      <p:font typeface="Poppins Medium Bold" charset="1" panose="00000700000000000000"/>
      <p:regular r:id="rId19"/>
    </p:embeddedFont>
    <p:embeddedFont>
      <p:font typeface="Poppins Medium Italics" charset="1" panose="00000600000000000000"/>
      <p:regular r:id="rId20"/>
    </p:embeddedFont>
    <p:embeddedFont>
      <p:font typeface="Poppins Medium Bold Italics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22A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43967" y="3667760"/>
            <a:ext cx="5997305" cy="45804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53728" y="5742454"/>
            <a:ext cx="4247031" cy="25057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130116" y="-991909"/>
            <a:ext cx="2723612" cy="31305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652664" y="8769948"/>
            <a:ext cx="7477452" cy="36546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550673"/>
            <a:ext cx="11333689" cy="6697529"/>
            <a:chOff x="0" y="0"/>
            <a:chExt cx="15111586" cy="893003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84896"/>
              <a:ext cx="15111586" cy="623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989"/>
                </a:lnSpc>
              </a:pPr>
              <a:r>
                <a:rPr lang="en-US" sz="10899">
                  <a:solidFill>
                    <a:srgbClr val="FEFFFD"/>
                  </a:solidFill>
                  <a:latin typeface="Poppins Medium"/>
                </a:rPr>
                <a:t>UTS Algoritma Pemrograman </a:t>
              </a:r>
              <a:r>
                <a:rPr lang="en-US" sz="10899">
                  <a:solidFill>
                    <a:srgbClr val="FEFFFD"/>
                  </a:solidFill>
                  <a:latin typeface="Poppins Medium"/>
                </a:rPr>
                <a:t>1</a:t>
              </a:r>
            </a:p>
            <a:p>
              <a:pPr>
                <a:lnSpc>
                  <a:spcPts val="11989"/>
                </a:lnSpc>
              </a:pPr>
              <a:r>
                <a:rPr lang="en-US" sz="10899">
                  <a:solidFill>
                    <a:srgbClr val="FEFFFD"/>
                  </a:solidFill>
                  <a:latin typeface="Poppins Medium"/>
                </a:rPr>
                <a:t>SD-A1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266464"/>
              <a:ext cx="8673393" cy="663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11456506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8357" y="2789189"/>
            <a:ext cx="558679" cy="5579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514350"/>
            <a:ext cx="11293305" cy="11293305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3559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798425" y="4784387"/>
            <a:ext cx="5378648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Medium"/>
              </a:rPr>
              <a:t>Vigenère Chiper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02783" y="6063996"/>
            <a:ext cx="516993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Medium"/>
              </a:rPr>
              <a:t>Polybius Chiper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87818" y="2128399"/>
            <a:ext cx="11204986" cy="179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7"/>
              </a:lnSpc>
            </a:pPr>
            <a:r>
              <a:rPr lang="en-US" spc="250" sz="5700">
                <a:solidFill>
                  <a:srgbClr val="FFFFFF"/>
                </a:solidFill>
                <a:latin typeface="Poppins Medium Bold"/>
              </a:rPr>
              <a:t>Teknik Kriptografi Substitusi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757574">
            <a:off x="16492880" y="6629945"/>
            <a:ext cx="3590240" cy="59342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0843" y="3743383"/>
            <a:ext cx="871277" cy="86692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536608" y="3743383"/>
            <a:ext cx="4271687" cy="1167355"/>
            <a:chOff x="0" y="0"/>
            <a:chExt cx="5695582" cy="15564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5695582" cy="773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6"/>
                </a:lnSpc>
              </a:pPr>
              <a:r>
                <a:rPr lang="en-US" sz="3340">
                  <a:solidFill>
                    <a:srgbClr val="B171E7"/>
                  </a:solidFill>
                  <a:latin typeface="Poppins Medium Bold"/>
                </a:rPr>
                <a:t>Rafik Septiana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18840"/>
              <a:ext cx="5695582" cy="6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6"/>
                </a:lnSpc>
              </a:pPr>
              <a:r>
                <a:rPr lang="en-US" sz="2826">
                  <a:solidFill>
                    <a:srgbClr val="101122"/>
                  </a:solidFill>
                  <a:latin typeface="Public Sans"/>
                </a:rPr>
                <a:t>162112133035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36608" y="5426155"/>
            <a:ext cx="5045824" cy="1167355"/>
            <a:chOff x="0" y="0"/>
            <a:chExt cx="6727766" cy="155647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6727766" cy="773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6"/>
                </a:lnSpc>
              </a:pPr>
              <a:r>
                <a:rPr lang="en-US" sz="3340">
                  <a:solidFill>
                    <a:srgbClr val="B171E7"/>
                  </a:solidFill>
                  <a:latin typeface="Poppins Medium Bold"/>
                </a:rPr>
                <a:t>Chris Matthew Widjaja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18840"/>
              <a:ext cx="6727766" cy="6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6"/>
                </a:lnSpc>
              </a:pPr>
              <a:r>
                <a:rPr lang="en-US" sz="2826">
                  <a:solidFill>
                    <a:srgbClr val="101122"/>
                  </a:solidFill>
                  <a:latin typeface="Public Sans"/>
                </a:rPr>
                <a:t>162112133037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36608" y="7281959"/>
            <a:ext cx="6607392" cy="1167355"/>
            <a:chOff x="0" y="0"/>
            <a:chExt cx="8809856" cy="155647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8809856" cy="7731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76"/>
                </a:lnSpc>
              </a:pPr>
              <a:r>
                <a:rPr lang="en-US" sz="3340">
                  <a:solidFill>
                    <a:srgbClr val="B171E7"/>
                  </a:solidFill>
                  <a:latin typeface="Poppins Medium Bold"/>
                </a:rPr>
                <a:t>R. Firdaus Dharma Akbar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18840"/>
              <a:ext cx="8809856" cy="6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56"/>
                </a:lnSpc>
              </a:pPr>
              <a:r>
                <a:rPr lang="en-US" sz="2826">
                  <a:solidFill>
                    <a:srgbClr val="101122"/>
                  </a:solidFill>
                  <a:latin typeface="Public Sans"/>
                </a:rPr>
                <a:t>162112133038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7629" y="2043950"/>
            <a:ext cx="6623047" cy="1983201"/>
            <a:chOff x="0" y="0"/>
            <a:chExt cx="8830729" cy="264426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8830729" cy="1450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85"/>
                </a:lnSpc>
              </a:pPr>
              <a:r>
                <a:rPr lang="en-US" sz="6821">
                  <a:solidFill>
                    <a:srgbClr val="B171E7"/>
                  </a:solidFill>
                  <a:latin typeface="Poppins Medium"/>
                </a:rPr>
                <a:t>Kelompok 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922118"/>
              <a:ext cx="8830729" cy="722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15"/>
                </a:lnSpc>
              </a:pP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0843" y="5393051"/>
            <a:ext cx="871277" cy="86692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00843" y="6998716"/>
            <a:ext cx="871277" cy="866921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757574">
            <a:off x="-862443" y="-3073746"/>
            <a:ext cx="3304813" cy="54625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868259" y="-2265485"/>
            <a:ext cx="9224133" cy="607639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496124"/>
            <a:ext cx="13456660" cy="1961598"/>
            <a:chOff x="0" y="0"/>
            <a:chExt cx="17942214" cy="26154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7942214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B171E7"/>
                  </a:solidFill>
                  <a:latin typeface="Poppins Medium Bold"/>
                </a:rPr>
                <a:t>Vigenère Chiper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07862"/>
              <a:ext cx="1536456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4804775"/>
            <a:ext cx="4946955" cy="2951947"/>
            <a:chOff x="0" y="0"/>
            <a:chExt cx="6595940" cy="393592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6595940" cy="758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19"/>
                </a:lnSpc>
              </a:pPr>
              <a:r>
                <a:rPr lang="en-US" sz="3299">
                  <a:solidFill>
                    <a:srgbClr val="B171E7"/>
                  </a:solidFill>
                  <a:latin typeface="Poppins Medium Bold"/>
                </a:rPr>
                <a:t>Konsep Dasar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32921"/>
              <a:ext cx="6595940" cy="2903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9"/>
                </a:lnSpc>
              </a:pPr>
              <a:r>
                <a:rPr lang="en-US" sz="2499">
                  <a:solidFill>
                    <a:srgbClr val="035591"/>
                  </a:solidFill>
                  <a:latin typeface="Poppins Medium"/>
                </a:rPr>
                <a:t>Salah satu algoritma kriptografi klasik untuk menyandikan suatu plaintext dengan menggunakan teknik substitusi.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071" y="4778974"/>
            <a:ext cx="5334143" cy="1275248"/>
            <a:chOff x="0" y="0"/>
            <a:chExt cx="7112190" cy="170033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7112190" cy="739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4"/>
                </a:lnSpc>
              </a:pPr>
              <a:r>
                <a:rPr lang="en-US" sz="3303">
                  <a:solidFill>
                    <a:srgbClr val="B171E7"/>
                  </a:solidFill>
                  <a:latin typeface="Public Sans Bold"/>
                </a:rPr>
                <a:t>Teknik Dasar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43647"/>
              <a:ext cx="711219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197227" y="2739634"/>
            <a:ext cx="5243870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35591"/>
                </a:solidFill>
                <a:latin typeface="Poppins Medium"/>
              </a:rPr>
              <a:t>Algoritma Kriptografi Klasik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25157" y="5562797"/>
            <a:ext cx="5172428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Vigenere cipher dapat sedikit dimodifikasi sehingga tidak hanya mampu melakukan enkripsi terhadap karakter alphabetis saja, namun juga karakter angka dan simbol khusus.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44071" y="5562797"/>
            <a:ext cx="5062000" cy="2939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35591"/>
                </a:solidFill>
                <a:latin typeface="Poppins Medium"/>
              </a:rPr>
              <a:t>P</a:t>
            </a:r>
            <a:r>
              <a:rPr lang="en-US" sz="2400">
                <a:solidFill>
                  <a:srgbClr val="035591"/>
                </a:solidFill>
                <a:latin typeface="Poppins Medium"/>
              </a:rPr>
              <a:t>ada Vigenere Cipher setiap huruf pesan aslinya digeser  sebanyak satu huruf pada kuncinya. Jika panjang kunci lebih pendek daripada panjang plaintext, maka kunci tersebut akan diulang secara periodik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925157" y="4804775"/>
            <a:ext cx="5334143" cy="1275248"/>
            <a:chOff x="0" y="0"/>
            <a:chExt cx="7112190" cy="170033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7112190" cy="739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4"/>
                </a:lnSpc>
              </a:pPr>
              <a:r>
                <a:rPr lang="en-US" sz="3303">
                  <a:solidFill>
                    <a:srgbClr val="B171E7"/>
                  </a:solidFill>
                  <a:latin typeface="Public Sans Bold"/>
                </a:rPr>
                <a:t>Metode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43647"/>
              <a:ext cx="711219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46411" y="905642"/>
            <a:ext cx="10753068" cy="84878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6725" r="0" b="0"/>
          <a:stretch>
            <a:fillRect/>
          </a:stretch>
        </p:blipFill>
        <p:spPr>
          <a:xfrm flipH="false" flipV="false" rot="0">
            <a:off x="1028700" y="7021285"/>
            <a:ext cx="5305894" cy="162469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5817711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CB6CE6"/>
                </a:solidFill>
                <a:latin typeface="Poppins Medium"/>
              </a:rPr>
              <a:t>Untuk melakukan enkripsi dan dekripsi,</a:t>
            </a:r>
            <a:r>
              <a:rPr lang="en-US" sz="2599">
                <a:solidFill>
                  <a:srgbClr val="CB6CE6"/>
                </a:solidFill>
                <a:latin typeface="Poppins Medium"/>
              </a:rPr>
              <a:t> lebih jelasnya perhatikan pada gambar di samping ini.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55664"/>
            <a:ext cx="5462104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Deretan huruf kuning mendatar merepresentasikan </a:t>
            </a:r>
            <a:r>
              <a:rPr lang="en-US" sz="2499">
                <a:solidFill>
                  <a:srgbClr val="035591"/>
                </a:solidFill>
                <a:latin typeface="Poppins Medium Bold"/>
              </a:rPr>
              <a:t>plaintext</a:t>
            </a:r>
            <a:r>
              <a:rPr lang="en-US" sz="2499">
                <a:solidFill>
                  <a:srgbClr val="035591"/>
                </a:solidFill>
                <a:latin typeface="Poppins Medium"/>
              </a:rPr>
              <a:t>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35591"/>
                </a:solidFill>
                <a:latin typeface="Poppins Medium"/>
              </a:rPr>
              <a:t>Deretan huruf hijau menurun merepresentasikan </a:t>
            </a:r>
            <a:r>
              <a:rPr lang="en-US" sz="2499">
                <a:solidFill>
                  <a:srgbClr val="035591"/>
                </a:solidFill>
                <a:latin typeface="Poppins Medium Bold"/>
              </a:rPr>
              <a:t>kunci</a:t>
            </a:r>
            <a:r>
              <a:rPr lang="en-US" sz="2499">
                <a:solidFill>
                  <a:srgbClr val="035591"/>
                </a:solidFill>
                <a:latin typeface="Poppins Medium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910" y="5919415"/>
            <a:ext cx="6328349" cy="878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487">
                <a:solidFill>
                  <a:srgbClr val="222A9B"/>
                </a:solidFill>
                <a:latin typeface="Poppins Medium Bold"/>
              </a:rPr>
              <a:t>Plaintext : COME AT ONCE</a:t>
            </a:r>
          </a:p>
          <a:p>
            <a:pPr>
              <a:lnSpc>
                <a:spcPts val="3483"/>
              </a:lnSpc>
            </a:pPr>
            <a:r>
              <a:rPr lang="en-US" sz="2487">
                <a:solidFill>
                  <a:srgbClr val="222A9B"/>
                </a:solidFill>
                <a:latin typeface="Poppins Medium Bold"/>
              </a:rPr>
              <a:t>Kunci       : tent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02109">
            <a:off x="11193746" y="-3812596"/>
            <a:ext cx="10792918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54166" r="75688" b="0"/>
          <a:stretch>
            <a:fillRect/>
          </a:stretch>
        </p:blipFill>
        <p:spPr>
          <a:xfrm flipH="false" flipV="false" rot="-708138">
            <a:off x="-985840" y="7716817"/>
            <a:ext cx="2623887" cy="377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30254" r="78794" b="42884"/>
          <a:stretch>
            <a:fillRect/>
          </a:stretch>
        </p:blipFill>
        <p:spPr>
          <a:xfrm flipH="false" flipV="false" rot="0">
            <a:off x="8448558" y="2815834"/>
            <a:ext cx="8359091" cy="59561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496124"/>
            <a:ext cx="13456660" cy="1961598"/>
            <a:chOff x="0" y="0"/>
            <a:chExt cx="17942214" cy="26154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7942214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B171E7"/>
                  </a:solidFill>
                  <a:latin typeface="Poppins Medium Bold"/>
                </a:rPr>
                <a:t>Polybius Chiper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7862"/>
              <a:ext cx="15364560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97088" y="2739634"/>
            <a:ext cx="5244148" cy="52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35591"/>
                </a:solidFill>
                <a:latin typeface="Poppins Medium"/>
              </a:rPr>
              <a:t>Algoritma Kriptografi Klasik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51618"/>
            <a:ext cx="716605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9"/>
              </a:lnSpc>
            </a:pPr>
            <a:r>
              <a:rPr lang="en-US" sz="3770">
                <a:solidFill>
                  <a:srgbClr val="035591"/>
                </a:solidFill>
                <a:latin typeface="Poppins Medium"/>
              </a:rPr>
              <a:t>Password : YUI YUIGAHAMA122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104" y="8023118"/>
            <a:ext cx="7408611" cy="659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035591"/>
                </a:solidFill>
                <a:latin typeface="Poppins Medium"/>
              </a:rPr>
              <a:t>Karakter Unik : YUI GAHM12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97088" y="3743727"/>
            <a:ext cx="6034459" cy="3188041"/>
            <a:chOff x="0" y="0"/>
            <a:chExt cx="8045945" cy="425072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0"/>
              <a:ext cx="8045945" cy="718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45"/>
                </a:lnSpc>
              </a:pPr>
              <a:r>
                <a:rPr lang="en-US" sz="3103">
                  <a:solidFill>
                    <a:srgbClr val="B171E7"/>
                  </a:solidFill>
                  <a:latin typeface="Poppins Medium Bold"/>
                </a:rPr>
                <a:t>Konsep Dasar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67470"/>
              <a:ext cx="8045945" cy="3283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2"/>
                </a:lnSpc>
              </a:pPr>
              <a:r>
                <a:rPr lang="en-US" sz="2351">
                  <a:solidFill>
                    <a:srgbClr val="035591"/>
                  </a:solidFill>
                  <a:latin typeface="Poppins Medium"/>
                </a:rPr>
                <a:t>Salah satu algoritma kriptografi klasik untuk menyandikan suatu plaintext dengan menggunakan suatu tabel dinamis sebagai patokan kooridnat untuk mengenkripsi dan dekripsi suatu pesan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0254" r="77649" b="38261"/>
          <a:stretch>
            <a:fillRect/>
          </a:stretch>
        </p:blipFill>
        <p:spPr>
          <a:xfrm flipH="false" flipV="false" rot="0">
            <a:off x="522052" y="2277186"/>
            <a:ext cx="8810742" cy="69811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123142">
            <a:off x="-2624097" y="-2209528"/>
            <a:ext cx="4678707" cy="48927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632233" y="2312872"/>
            <a:ext cx="7627067" cy="6325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[['y', 'u', 'i', 'g', 'a', 'h', 'm', '1'], ['2', 'b', 'c', 'd', 'e', 'f', 'j', 'k'], </a:t>
            </a:r>
          </a:p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['l', 'n', 'o', 'p', 'q', 'r', 's', 't'], </a:t>
            </a:r>
          </a:p>
          <a:p>
            <a:pPr algn="ctr">
              <a:lnSpc>
                <a:spcPts val="6229"/>
              </a:lnSpc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['v', 'w', 'x', 'z', '0', '3', '4', '5'], ['6', '7', '8', '9', ';', '&lt;', '+', '}'], ['*', '@', '~', ')', '-', '^', ':', '{'], ['&gt;', '!', '#', '%', '.', '"', '/', ']'], </a:t>
            </a:r>
          </a:p>
          <a:p>
            <a:pPr algn="ctr">
              <a:lnSpc>
                <a:spcPts val="6229"/>
              </a:lnSpc>
              <a:spcBef>
                <a:spcPct val="0"/>
              </a:spcBef>
            </a:pPr>
            <a:r>
              <a:rPr lang="en-US" sz="4449">
                <a:solidFill>
                  <a:srgbClr val="000000"/>
                </a:solidFill>
                <a:latin typeface="Poppins Medium"/>
              </a:rPr>
              <a:t>[',', '=', '&amp;', '$', '_', '?', '(', '[']]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381763" y="8049735"/>
            <a:ext cx="2723612" cy="31305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49361" y="4026310"/>
            <a:ext cx="558679" cy="557981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rot="-1736294">
            <a:off x="5844958" y="1847451"/>
            <a:ext cx="1048358" cy="0"/>
          </a:xfrm>
          <a:prstGeom prst="line">
            <a:avLst/>
          </a:prstGeom>
          <a:ln cap="flat" w="47625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rot="1402759">
            <a:off x="9739486" y="2210193"/>
            <a:ext cx="3091172" cy="0"/>
          </a:xfrm>
          <a:prstGeom prst="line">
            <a:avLst/>
          </a:prstGeom>
          <a:ln cap="flat" w="47625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rot="-10782563">
            <a:off x="4937376" y="6137424"/>
            <a:ext cx="4694888" cy="0"/>
          </a:xfrm>
          <a:prstGeom prst="line">
            <a:avLst/>
          </a:prstGeom>
          <a:ln cap="flat" w="47625">
            <a:solidFill>
              <a:srgbClr val="FF161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6099343" y="6101705"/>
            <a:ext cx="27916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index + 1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42486" y="733596"/>
            <a:ext cx="279169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index + 1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15780" y="1028700"/>
            <a:ext cx="10996410" cy="12173761"/>
            <a:chOff x="0" y="0"/>
            <a:chExt cx="14661880" cy="1623168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5903762"/>
              <a:ext cx="10121361" cy="10327919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9137020" y="743974"/>
              <a:ext cx="5524860" cy="553177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3567381" y="0"/>
              <a:ext cx="744905" cy="743974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6282953">
              <a:off x="2762294" y="4900043"/>
              <a:ext cx="6374727" cy="376108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95400" y="3619299"/>
            <a:ext cx="7420380" cy="3048403"/>
            <a:chOff x="0" y="0"/>
            <a:chExt cx="9893839" cy="40645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9893839" cy="294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520"/>
                </a:lnSpc>
              </a:pPr>
              <a:r>
                <a:rPr lang="en-US" sz="7100">
                  <a:solidFill>
                    <a:srgbClr val="B171E7"/>
                  </a:solidFill>
                  <a:latin typeface="Poppins Medium Bold"/>
                </a:rPr>
                <a:t>Do you have any questions?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476315"/>
              <a:ext cx="9893839" cy="588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DAE9dAeL0Ug</dc:identifier>
  <dcterms:modified xsi:type="dcterms:W3CDTF">2011-08-01T06:04:30Z</dcterms:modified>
  <cp:revision>1</cp:revision>
  <dc:title>Kelompok 1_SD-A1</dc:title>
</cp:coreProperties>
</file>